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726" r:id="rId2"/>
    <p:sldId id="727" r:id="rId3"/>
    <p:sldId id="728" r:id="rId4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1C6C1"/>
    <a:srgbClr val="F4B183"/>
    <a:srgbClr val="FFE6CC"/>
    <a:srgbClr val="EAABA4"/>
    <a:srgbClr val="54575A"/>
    <a:srgbClr val="C5E0B4"/>
    <a:srgbClr val="A3BCBD"/>
    <a:srgbClr val="00B050"/>
    <a:srgbClr val="BB89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63394" autoAdjust="0"/>
  </p:normalViewPr>
  <p:slideViewPr>
    <p:cSldViewPr snapToGrid="0">
      <p:cViewPr varScale="1">
        <p:scale>
          <a:sx n="66" d="100"/>
          <a:sy n="66" d="100"/>
        </p:scale>
        <p:origin x="21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Hyeon YOON" userId="0f07a98ff75c7390" providerId="LiveId" clId="{6CE687B0-FCBC-4AAB-AB6F-A22905759A31}"/>
    <pc:docChg chg="delSld modSld">
      <pc:chgData name="NaHyeon YOON" userId="0f07a98ff75c7390" providerId="LiveId" clId="{6CE687B0-FCBC-4AAB-AB6F-A22905759A31}" dt="2026-05-15T08:21:19.955" v="4" actId="20577"/>
      <pc:docMkLst>
        <pc:docMk/>
      </pc:docMkLst>
      <pc:sldChg chg="del">
        <pc:chgData name="NaHyeon YOON" userId="0f07a98ff75c7390" providerId="LiveId" clId="{6CE687B0-FCBC-4AAB-AB6F-A22905759A31}" dt="2026-05-15T08:21:03.081" v="0" actId="47"/>
        <pc:sldMkLst>
          <pc:docMk/>
          <pc:sldMk cId="585567371" sldId="256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3914742519" sldId="27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116662470" sldId="303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3209418067" sldId="348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812311378" sldId="353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385851727" sldId="614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598143469" sldId="615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713377352" sldId="64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955784826" sldId="67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310082065" sldId="671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1641163980" sldId="67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774415748" sldId="68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824805966" sldId="705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251502837" sldId="714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150736957" sldId="723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1463807397" sldId="725"/>
        </pc:sldMkLst>
      </pc:sldChg>
      <pc:sldChg chg="modNotesTx">
        <pc:chgData name="NaHyeon YOON" userId="0f07a98ff75c7390" providerId="LiveId" clId="{6CE687B0-FCBC-4AAB-AB6F-A22905759A31}" dt="2026-05-15T08:21:15.999" v="2" actId="20577"/>
        <pc:sldMkLst>
          <pc:docMk/>
          <pc:sldMk cId="3967888120" sldId="726"/>
        </pc:sldMkLst>
      </pc:sldChg>
      <pc:sldChg chg="modNotesTx">
        <pc:chgData name="NaHyeon YOON" userId="0f07a98ff75c7390" providerId="LiveId" clId="{6CE687B0-FCBC-4AAB-AB6F-A22905759A31}" dt="2026-05-15T08:21:18.518" v="3" actId="20577"/>
        <pc:sldMkLst>
          <pc:docMk/>
          <pc:sldMk cId="2619576571" sldId="727"/>
        </pc:sldMkLst>
      </pc:sldChg>
      <pc:sldChg chg="modNotesTx">
        <pc:chgData name="NaHyeon YOON" userId="0f07a98ff75c7390" providerId="LiveId" clId="{6CE687B0-FCBC-4AAB-AB6F-A22905759A31}" dt="2026-05-15T08:21:19.955" v="4" actId="20577"/>
        <pc:sldMkLst>
          <pc:docMk/>
          <pc:sldMk cId="2676095804" sldId="728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754045255" sldId="72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320914859" sldId="73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358601650" sldId="731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544857256" sldId="732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016284932" sldId="733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71326299" sldId="735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756712476" sldId="736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663569903" sldId="737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026644143" sldId="738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180081333" sldId="73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96014899" sldId="74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455185375" sldId="741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797397781" sldId="742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97024757" sldId="744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151013696" sldId="746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720907444" sldId="747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926340710" sldId="74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853074404" sldId="75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925366762" sldId="751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636099639" sldId="752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006727638" sldId="753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096589712" sldId="754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384724843" sldId="755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654465492" sldId="757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589584218" sldId="758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228962786" sldId="75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4007578079" sldId="76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316457622" sldId="761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833012121" sldId="762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608384154" sldId="763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901858175" sldId="764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042725968" sldId="765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333208700" sldId="766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3910717089" sldId="767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4006557880" sldId="768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186426268" sldId="769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349069431" sldId="770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1790299204" sldId="771"/>
        </pc:sldMkLst>
      </pc:sldChg>
      <pc:sldChg chg="del">
        <pc:chgData name="NaHyeon YOON" userId="0f07a98ff75c7390" providerId="LiveId" clId="{6CE687B0-FCBC-4AAB-AB6F-A22905759A31}" dt="2026-05-15T08:21:07.942" v="1" actId="47"/>
        <pc:sldMkLst>
          <pc:docMk/>
          <pc:sldMk cId="2633365765" sldId="772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310736270" sldId="773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2063649794" sldId="774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2160320632" sldId="775"/>
        </pc:sldMkLst>
      </pc:sldChg>
      <pc:sldChg chg="del">
        <pc:chgData name="NaHyeon YOON" userId="0f07a98ff75c7390" providerId="LiveId" clId="{6CE687B0-FCBC-4AAB-AB6F-A22905759A31}" dt="2026-05-15T08:21:03.081" v="0" actId="47"/>
        <pc:sldMkLst>
          <pc:docMk/>
          <pc:sldMk cId="3310617092" sldId="77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47BBB-E6D1-48BA-8F2E-17D34AF1012B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9636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B7399-F88D-48B5-9A4A-CBBE5763066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00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33871-AB4E-B1BF-C9B3-85A8BB26B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AB5DAD9-FBEF-430D-0C40-05DF652A3A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965200"/>
            <a:ext cx="5962650" cy="335438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F690041-5F60-5F49-0100-EF18F2B3C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E44C2DB-D859-D812-3DBC-9D30E23D41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B7399-F88D-48B5-9A4A-CBBE5763066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4186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27B21-6903-86D7-5425-A311C43B5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644C8E1-8C44-E451-4564-3F4FA0B318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965200"/>
            <a:ext cx="5962650" cy="335438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15783E8-CE4C-64A3-7C9D-91C8976186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39CEBC0-796C-9BFE-AE24-C83D83B8E7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B7399-F88D-48B5-9A4A-CBBE5763066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2854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4441D-96CA-D746-D2DF-78805F732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0C8A974-0616-2758-CABE-7F7E93F629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2275" y="965200"/>
            <a:ext cx="5962650" cy="335438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9E727B4-8ACB-A8E3-D50D-C00D151EDA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D0A78DE-67E8-20DE-3C3A-419FD15F99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8B7399-F88D-48B5-9A4A-CBBE57630663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969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5D4718-9C74-4703-91BF-9D0DCA76A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7A77B05-161F-4879-AF9A-5494DF740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167A0B-6804-413E-BA92-E97A4BB4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69F09-2397-4631-9701-709CE104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97EB2F-32F8-4E76-B91C-BF13E92F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399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8CD687-3BBC-454F-A56A-943EA1944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6209D8B-50AE-4E0A-BC97-EFA736022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2246E6-EA77-4CE9-933C-3E9EEFA5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914864-E3FF-431F-B023-D76EA91F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2405A6-4F55-445B-8E5F-D74EBEB8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99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8EDF6DC-2ED9-40E1-95E2-6D97F9485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2F2F762-0A25-4BB1-B289-E317B8770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285B3B-BAD6-4E37-9B60-AA275F3D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318EE0-D8CE-410E-9817-6A02C15F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7D4A49-E224-4468-B400-49F38E44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83A872-6F98-4975-A3D2-E55F570F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A5C7C0-82CE-4020-9F7A-F352A1F50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C3105D-444D-4B3A-A610-B1C589A8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3635EA-9BE5-475A-8FB0-26A05A9E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CA039A-C6A6-4A71-89B6-2061A1FA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19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9691C2-C512-41DF-8711-61DD790A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0E3FAC-0CAF-4C09-8D21-A0DD04F34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ECDD0A-DAB9-4C58-8DBE-3B56D6EF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F49AE0-3DA6-45FE-A4A7-15B05724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F7825F-F4F2-49C1-A582-1FD64D26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48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2FD8A1-304D-411F-940D-CC13A7EB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FE0BA7-B0D7-4936-A18E-62D66AEED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6070FD5-1B78-443D-8331-FC4F42D31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A13D6F-061B-411C-9611-B9C756C6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0FDFA5-9754-410A-A8F6-178DDAD8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EE434DA-AF13-4DCA-BD23-1A4E11CAA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92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F04F9B-0117-4405-9A2F-55C0618F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AF6F29-C6B9-4967-837A-3DF3BE051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7C6F3EC-25C1-49C1-A353-AF97000A2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6AF5C05-6B9D-4645-B858-59AF7523F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CB022A-E783-4057-9545-E1404D0A4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1AADFC2-B5C6-4422-A720-2C98E55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E2F222C-5456-4D75-BBA6-E680B39D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D622D7-8833-4C66-B06C-242BF02E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47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D0D54F-8A1E-4532-83DE-BECB2612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5899942-7646-4443-AE1E-3A84F7EA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EC5EB1B-0BF4-4BAF-BC89-43B96F40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F88BCAF-58E7-4F77-B42F-0A8E0048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3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5236681-DF29-48F1-ACFB-1E3951321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53A2B34-699C-416A-B83F-55E1B0DF8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9C1DF1-2B24-4A74-80B9-D06B903E1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6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B40E41-7F6B-4772-B133-2626067CE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AB475D-E976-4E7F-8D46-57DC8F852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2C1B615-371C-41D9-83C0-DDC571AA1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89F2ED-7C0B-4D0F-AE81-72416D84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8F4CE0-51CD-430E-AD08-864A1A76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A23879-0F89-49A2-9D52-1CFD0B81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36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099E48-7447-4031-B7E7-A8110C1C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C0B2598-6750-4050-B01C-83E92009B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BEF8E4-0468-40F6-9803-E5CDEB41E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5035E7-AC4D-4EAE-87BF-06D73010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CAB20F-795F-48E8-A396-22BD0278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2371A8-B228-4D67-AAD8-D602AFC7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24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23A2C81-6950-491D-837D-C1121110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BBFA6A-1CDA-48C1-BF9C-ED51BCDF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0E9697-51C0-4536-8B0B-E342BB697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F5178-EA5D-4D99-A2BC-F1725EA1756D}" type="datetimeFigureOut">
              <a:rPr lang="ko-KR" altLang="en-US" smtClean="0"/>
              <a:t>2026-05-15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ED74C9-CACC-4CB0-B9C2-6F8F1430E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61E09B-4BAB-4BD2-B4C2-56EEC1922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770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892AA-4B45-0B8B-7D52-98D162F16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30EFFB-A0F1-9ACB-A9C8-F403C6703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3EC4FA0-CE44-81EE-6410-140E630B41F6}"/>
              </a:ext>
            </a:extLst>
          </p:cNvPr>
          <p:cNvSpPr/>
          <p:nvPr/>
        </p:nvSpPr>
        <p:spPr>
          <a:xfrm>
            <a:off x="63629" y="461666"/>
            <a:ext cx="12052663" cy="6322313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2521A4-D6C5-AB53-8E05-EE07F1487C01}"/>
              </a:ext>
            </a:extLst>
          </p:cNvPr>
          <p:cNvSpPr txBox="1"/>
          <p:nvPr/>
        </p:nvSpPr>
        <p:spPr>
          <a:xfrm>
            <a:off x="69668" y="1"/>
            <a:ext cx="546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Arial" panose="020B0604020202020204" pitchFamily="34" charset="0"/>
                <a:ea typeface="여기어때 잘난체" panose="020B0600000101010101" pitchFamily="50" charset="-127"/>
                <a:cs typeface="Arial" panose="020B0604020202020204" pitchFamily="34" charset="0"/>
              </a:rPr>
              <a:t>Result Flow</a:t>
            </a:r>
          </a:p>
        </p:txBody>
      </p:sp>
      <p:pic>
        <p:nvPicPr>
          <p:cNvPr id="7" name="그림 6" descr="텍스트, 도표, 지도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57753AE-8D7D-8362-965C-ED26EFEA31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521" y="684978"/>
            <a:ext cx="5844350" cy="58756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D6F092B-86A5-BACA-1F7B-487C797BA578}"/>
              </a:ext>
            </a:extLst>
          </p:cNvPr>
          <p:cNvSpPr txBox="1"/>
          <p:nvPr/>
        </p:nvSpPr>
        <p:spPr>
          <a:xfrm>
            <a:off x="1636268" y="1977643"/>
            <a:ext cx="3573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Pressure overload induces LV adaptive remodeling and macrophage expansion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5A1735-05CE-16AB-EFD2-6E5158FFF1A1}"/>
              </a:ext>
            </a:extLst>
          </p:cNvPr>
          <p:cNvSpPr txBox="1"/>
          <p:nvPr/>
        </p:nvSpPr>
        <p:spPr>
          <a:xfrm>
            <a:off x="7716699" y="1061923"/>
            <a:ext cx="426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The LV establishes a neural circuit with the dorsal vagal complex in the brain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614D02-4A14-C640-9E36-A6BEB15DC92F}"/>
              </a:ext>
            </a:extLst>
          </p:cNvPr>
          <p:cNvSpPr txBox="1"/>
          <p:nvPr/>
        </p:nvSpPr>
        <p:spPr>
          <a:xfrm>
            <a:off x="7971996" y="2257348"/>
            <a:ext cx="426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Pressure overload recruits a </a:t>
            </a:r>
            <a:r>
              <a:rPr lang="en-US" altLang="ko-KR" sz="1400" dirty="0" err="1">
                <a:latin typeface="Arial" panose="020B0604020202020204" pitchFamily="34" charset="0"/>
                <a:cs typeface="Arial" panose="020B0604020202020204" pitchFamily="34" charset="0"/>
              </a:rPr>
              <a:t>vagus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 nerve-mediated brain-to-spleen circuit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516E913E-9C23-68A1-003C-AAC76A69EC16}"/>
              </a:ext>
            </a:extLst>
          </p:cNvPr>
          <p:cNvSpPr/>
          <p:nvPr/>
        </p:nvSpPr>
        <p:spPr>
          <a:xfrm>
            <a:off x="4939689" y="2124882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R1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106EA466-D9BA-8F85-4E76-042299BDC702}"/>
              </a:ext>
            </a:extLst>
          </p:cNvPr>
          <p:cNvSpPr/>
          <p:nvPr/>
        </p:nvSpPr>
        <p:spPr>
          <a:xfrm>
            <a:off x="7301972" y="2377501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R3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66297890-FB55-D92C-C914-482CDB50A85D}"/>
              </a:ext>
            </a:extLst>
          </p:cNvPr>
          <p:cNvSpPr/>
          <p:nvPr/>
        </p:nvSpPr>
        <p:spPr>
          <a:xfrm>
            <a:off x="6978685" y="1180356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R2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B53633D-5989-FB3C-4A1C-1BAC7148EC60}"/>
              </a:ext>
            </a:extLst>
          </p:cNvPr>
          <p:cNvSpPr txBox="1"/>
          <p:nvPr/>
        </p:nvSpPr>
        <p:spPr>
          <a:xfrm>
            <a:off x="202672" y="4263304"/>
            <a:ext cx="423288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FF0000"/>
                </a:solidFill>
              </a:rPr>
              <a:t>SA1: </a:t>
            </a:r>
            <a:r>
              <a:rPr lang="en-US" altLang="ko-KR" sz="1400" b="1" dirty="0"/>
              <a:t>To define the heart–brain–spleen neural circuit activated by cardiac pressure overload by mapping vagal afferent signaling to the brainstem and its downstream engagement of splenic sympathetic output.</a:t>
            </a:r>
          </a:p>
        </p:txBody>
      </p:sp>
    </p:spTree>
    <p:extLst>
      <p:ext uri="{BB962C8B-B14F-4D97-AF65-F5344CB8AC3E}">
        <p14:creationId xmlns:p14="http://schemas.microsoft.com/office/powerpoint/2010/main" val="396788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35D3B-B65C-7095-E9F4-C88480949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93EA31-931B-CC82-2472-EA3D84F03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78DA0F9-4F41-C9C9-A075-B48F37975F5D}"/>
              </a:ext>
            </a:extLst>
          </p:cNvPr>
          <p:cNvSpPr/>
          <p:nvPr/>
        </p:nvSpPr>
        <p:spPr>
          <a:xfrm>
            <a:off x="63629" y="461666"/>
            <a:ext cx="12052663" cy="6322313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73C1A4-248C-D790-DEE0-88B669616CF6}"/>
              </a:ext>
            </a:extLst>
          </p:cNvPr>
          <p:cNvSpPr txBox="1"/>
          <p:nvPr/>
        </p:nvSpPr>
        <p:spPr>
          <a:xfrm>
            <a:off x="69668" y="1"/>
            <a:ext cx="546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Arial" panose="020B0604020202020204" pitchFamily="34" charset="0"/>
                <a:ea typeface="여기어때 잘난체" panose="020B0600000101010101" pitchFamily="50" charset="-127"/>
                <a:cs typeface="Arial" panose="020B0604020202020204" pitchFamily="34" charset="0"/>
              </a:rPr>
              <a:t>Result Flow</a:t>
            </a:r>
          </a:p>
        </p:txBody>
      </p:sp>
      <p:pic>
        <p:nvPicPr>
          <p:cNvPr id="7" name="그림 6" descr="텍스트, 도표, 지도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06DC1C-E366-11A9-0787-C640B2EB86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521" y="684978"/>
            <a:ext cx="5844350" cy="58756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2E2FDB9-F7FE-5FB2-55CA-0715D40D786C}"/>
              </a:ext>
            </a:extLst>
          </p:cNvPr>
          <p:cNvSpPr txBox="1"/>
          <p:nvPr/>
        </p:nvSpPr>
        <p:spPr>
          <a:xfrm>
            <a:off x="499112" y="4222267"/>
            <a:ext cx="3357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RMs proliferate in response to cardiac stress and are necessary to hamper HF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6B8432-EBC4-9470-C2A9-EF71CC46DD97}"/>
              </a:ext>
            </a:extLst>
          </p:cNvPr>
          <p:cNvSpPr txBox="1"/>
          <p:nvPr/>
        </p:nvSpPr>
        <p:spPr>
          <a:xfrm>
            <a:off x="1737142" y="4781795"/>
            <a:ext cx="31483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SNS-mediated </a:t>
            </a:r>
            <a:r>
              <a:rPr lang="en-US" altLang="ko-KR" sz="1400" dirty="0" err="1">
                <a:latin typeface="Arial" panose="020B0604020202020204" pitchFamily="34" charset="0"/>
                <a:cs typeface="Arial" panose="020B0604020202020204" pitchFamily="34" charset="0"/>
              </a:rPr>
              <a:t>PlGF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 release connects the spleen to the pressure-overloaded heart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BC586C-91C1-8539-D35A-7F1FC529956D}"/>
              </a:ext>
            </a:extLst>
          </p:cNvPr>
          <p:cNvSpPr txBox="1"/>
          <p:nvPr/>
        </p:nvSpPr>
        <p:spPr>
          <a:xfrm>
            <a:off x="487471" y="2551882"/>
            <a:ext cx="364122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NRP1 identifies cardiac macrophages essential for adaptive hypertrophy during hypertensive stress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07308F11-EB3A-2696-CE51-C267392D24B7}"/>
              </a:ext>
            </a:extLst>
          </p:cNvPr>
          <p:cNvSpPr/>
          <p:nvPr/>
        </p:nvSpPr>
        <p:spPr>
          <a:xfrm>
            <a:off x="3738187" y="4236985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R5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BE0216DD-1208-71F3-3710-ECB625F85F07}"/>
              </a:ext>
            </a:extLst>
          </p:cNvPr>
          <p:cNvSpPr/>
          <p:nvPr/>
        </p:nvSpPr>
        <p:spPr>
          <a:xfrm>
            <a:off x="4335833" y="4652483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R6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FB6DDF78-BE1E-F818-E61B-5D3701294973}"/>
              </a:ext>
            </a:extLst>
          </p:cNvPr>
          <p:cNvSpPr/>
          <p:nvPr/>
        </p:nvSpPr>
        <p:spPr>
          <a:xfrm>
            <a:off x="2937251" y="3068471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R7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AD987A-7179-0068-FB91-B4D43CBB5CBE}"/>
              </a:ext>
            </a:extLst>
          </p:cNvPr>
          <p:cNvSpPr txBox="1"/>
          <p:nvPr/>
        </p:nvSpPr>
        <p:spPr>
          <a:xfrm>
            <a:off x="7895482" y="1967107"/>
            <a:ext cx="4232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FF0000"/>
                </a:solidFill>
              </a:rPr>
              <a:t>SA2: </a:t>
            </a:r>
            <a:r>
              <a:rPr lang="en-US" altLang="ko-KR" sz="1400" b="1" dirty="0"/>
              <a:t>To delineate how splenic signaling regulates cardiac resident macrophage dynamics by identifying </a:t>
            </a:r>
            <a:r>
              <a:rPr lang="en-US" altLang="ko-KR" sz="1400" b="1" dirty="0" err="1"/>
              <a:t>PlGF</a:t>
            </a:r>
            <a:r>
              <a:rPr lang="en-US" altLang="ko-KR" sz="1400" b="1" dirty="0"/>
              <a:t>–NRP1–dependent proliferation of resident macrophages</a:t>
            </a:r>
            <a:endParaRPr lang="en-US" altLang="ko-KR" sz="14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DDA7DD-8041-0A9D-A673-A1C8B4594965}"/>
              </a:ext>
            </a:extLst>
          </p:cNvPr>
          <p:cNvSpPr txBox="1"/>
          <p:nvPr/>
        </p:nvSpPr>
        <p:spPr>
          <a:xfrm>
            <a:off x="7524788" y="5278967"/>
            <a:ext cx="61098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The spleen protects from HTN-HD development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타원 27">
            <a:extLst>
              <a:ext uri="{FF2B5EF4-FFF2-40B4-BE49-F238E27FC236}">
                <a16:creationId xmlns:a16="http://schemas.microsoft.com/office/drawing/2014/main" id="{B4998C1F-CEF1-3CC9-180A-7C6B5679E2FB}"/>
              </a:ext>
            </a:extLst>
          </p:cNvPr>
          <p:cNvSpPr/>
          <p:nvPr/>
        </p:nvSpPr>
        <p:spPr>
          <a:xfrm>
            <a:off x="8004451" y="4934971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R4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576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F1C0-2271-8AB5-A6BD-5E4EB876BC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82F9C4-A12C-C96D-D2C9-ECE407426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4863A62-59C4-CAFC-671C-432BF48BB1E0}"/>
              </a:ext>
            </a:extLst>
          </p:cNvPr>
          <p:cNvSpPr/>
          <p:nvPr/>
        </p:nvSpPr>
        <p:spPr>
          <a:xfrm>
            <a:off x="63629" y="461666"/>
            <a:ext cx="12052663" cy="6322313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0DEA2E-6E9C-AA66-4545-08A921F0D14F}"/>
              </a:ext>
            </a:extLst>
          </p:cNvPr>
          <p:cNvSpPr txBox="1"/>
          <p:nvPr/>
        </p:nvSpPr>
        <p:spPr>
          <a:xfrm>
            <a:off x="69668" y="1"/>
            <a:ext cx="546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Arial" panose="020B0604020202020204" pitchFamily="34" charset="0"/>
                <a:ea typeface="여기어때 잘난체" panose="020B0600000101010101" pitchFamily="50" charset="-127"/>
                <a:cs typeface="Arial" panose="020B0604020202020204" pitchFamily="34" charset="0"/>
              </a:rPr>
              <a:t>Result Flow</a:t>
            </a:r>
          </a:p>
        </p:txBody>
      </p:sp>
      <p:pic>
        <p:nvPicPr>
          <p:cNvPr id="7" name="그림 6" descr="텍스트, 도표, 지도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84FC258-6A03-BB83-80FD-AC59A0101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521" y="684978"/>
            <a:ext cx="5844350" cy="587568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921583E-5FC8-C421-8B7B-B0087DFF4117}"/>
              </a:ext>
            </a:extLst>
          </p:cNvPr>
          <p:cNvSpPr txBox="1"/>
          <p:nvPr/>
        </p:nvSpPr>
        <p:spPr>
          <a:xfrm>
            <a:off x="8456675" y="2883985"/>
            <a:ext cx="35294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 err="1">
                <a:latin typeface="Arial" panose="020B0604020202020204" pitchFamily="34" charset="0"/>
                <a:cs typeface="Arial" panose="020B0604020202020204" pitchFamily="34" charset="0"/>
              </a:rPr>
              <a:t>PlGF</a:t>
            </a:r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 correlates with hypertension, and NRP1+ RMs are conserved in human HF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09C3A2-68CE-81A2-0769-66B07D749A32}"/>
              </a:ext>
            </a:extLst>
          </p:cNvPr>
          <p:cNvSpPr txBox="1"/>
          <p:nvPr/>
        </p:nvSpPr>
        <p:spPr>
          <a:xfrm>
            <a:off x="7716699" y="3458858"/>
            <a:ext cx="26528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Arial" panose="020B0604020202020204" pitchFamily="34" charset="0"/>
                <a:cs typeface="Arial" panose="020B0604020202020204" pitchFamily="34" charset="0"/>
              </a:rPr>
              <a:t>Neural-mediated PlGF-NRP1 signaling in profibrotic cardiac RMs promotes adaptive hypertrophy</a:t>
            </a:r>
            <a:endParaRPr lang="ko-KR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B2A76372-70A8-8CD6-3588-5181967B9D36}"/>
              </a:ext>
            </a:extLst>
          </p:cNvPr>
          <p:cNvSpPr/>
          <p:nvPr/>
        </p:nvSpPr>
        <p:spPr>
          <a:xfrm>
            <a:off x="7809560" y="3170334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R8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타원 23">
            <a:extLst>
              <a:ext uri="{FF2B5EF4-FFF2-40B4-BE49-F238E27FC236}">
                <a16:creationId xmlns:a16="http://schemas.microsoft.com/office/drawing/2014/main" id="{1A835E64-2A81-D8F3-713B-BBCED69E2A10}"/>
              </a:ext>
            </a:extLst>
          </p:cNvPr>
          <p:cNvSpPr/>
          <p:nvPr/>
        </p:nvSpPr>
        <p:spPr>
          <a:xfrm>
            <a:off x="7791761" y="2878216"/>
            <a:ext cx="646574" cy="369331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ko-KR" sz="1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R9</a:t>
            </a:r>
            <a:endParaRPr lang="ko-KR" altLang="en-US" sz="14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직선 화살표 연결선 25">
            <a:extLst>
              <a:ext uri="{FF2B5EF4-FFF2-40B4-BE49-F238E27FC236}">
                <a16:creationId xmlns:a16="http://schemas.microsoft.com/office/drawing/2014/main" id="{D46CBF0C-B6E1-1859-6D3D-9EBBA1E3FD40}"/>
              </a:ext>
            </a:extLst>
          </p:cNvPr>
          <p:cNvCxnSpPr/>
          <p:nvPr/>
        </p:nvCxnSpPr>
        <p:spPr>
          <a:xfrm flipV="1">
            <a:off x="5539014" y="3290546"/>
            <a:ext cx="2177685" cy="37975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2F31ECB-92CC-CC9D-3545-50C9E47623F8}"/>
              </a:ext>
            </a:extLst>
          </p:cNvPr>
          <p:cNvSpPr txBox="1"/>
          <p:nvPr/>
        </p:nvSpPr>
        <p:spPr>
          <a:xfrm>
            <a:off x="279400" y="812800"/>
            <a:ext cx="33044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FF0000"/>
                </a:solidFill>
              </a:rPr>
              <a:t>SA3: </a:t>
            </a:r>
            <a:r>
              <a:rPr lang="en-US" altLang="ko-KR" sz="1400" b="1" dirty="0"/>
              <a:t>To determine the functional and translational relevance of the PIGF-NRP1-cardiac macrophage axis by assessing its role in adaptive cardiac remodeling, fibrosis, and heart failure progression in both mouse models and humans.</a:t>
            </a:r>
            <a:endParaRPr lang="ko-KR" altLang="en-US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095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Arial"/>
        <a:ea typeface="맑은 고딕"/>
        <a:cs typeface=""/>
      </a:majorFont>
      <a:minorFont>
        <a:latin typeface="Arial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rgbClr val="A3BCBD"/>
          </a:solidFill>
        </a:ln>
      </a:spPr>
      <a:bodyPr rtlCol="0" anchor="ctr"/>
      <a:lstStyle>
        <a:defPPr algn="just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400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3">
      <a:majorFont>
        <a:latin typeface="Arial"/>
        <a:ea typeface="맑은 고딕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34806</TotalTime>
  <Words>206</Words>
  <Application>Microsoft Office PowerPoint</Application>
  <PresentationFormat>와이드스크린</PresentationFormat>
  <Paragraphs>27</Paragraphs>
  <Slides>3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경은 조</dc:creator>
  <cp:lastModifiedBy>NaHyeon YOON</cp:lastModifiedBy>
  <cp:revision>100</cp:revision>
  <cp:lastPrinted>2025-03-06T06:05:05Z</cp:lastPrinted>
  <dcterms:created xsi:type="dcterms:W3CDTF">2020-03-03T05:40:27Z</dcterms:created>
  <dcterms:modified xsi:type="dcterms:W3CDTF">2026-05-15T08:21:20Z</dcterms:modified>
</cp:coreProperties>
</file>